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"/>
  </p:notesMasterIdLst>
  <p:sldIdLst>
    <p:sldId id="256" r:id="rId2"/>
    <p:sldId id="262" r:id="rId3"/>
    <p:sldId id="260" r:id="rId4"/>
    <p:sldId id="257" r:id="rId5"/>
    <p:sldId id="267" r:id="rId6"/>
    <p:sldId id="269" r:id="rId7"/>
    <p:sldId id="270" r:id="rId8"/>
    <p:sldId id="266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FEC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465" autoAdjust="0"/>
    <p:restoredTop sz="94660"/>
  </p:normalViewPr>
  <p:slideViewPr>
    <p:cSldViewPr showGuides="1">
      <p:cViewPr>
        <p:scale>
          <a:sx n="72" d="100"/>
          <a:sy n="72" d="100"/>
        </p:scale>
        <p:origin x="-1740" y="6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02CD3-0871-4567-935B-2EB06C5DEE44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2544C-3022-4BB2-92B4-CF6DF7A12EF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5289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t.wikipedia.org/wiki/Basilica_di_San_Clemente_al_Laterano#cite_note-1" TargetMode="External"/><Relationship Id="rId13" Type="http://schemas.openxmlformats.org/officeDocument/2006/relationships/hyperlink" Target="http://it.wikipedia.org/wiki/Basilica" TargetMode="External"/><Relationship Id="rId3" Type="http://schemas.openxmlformats.org/officeDocument/2006/relationships/hyperlink" Target="http://it.wikipedia.org/wiki/Papa_Clemente_I" TargetMode="External"/><Relationship Id="rId7" Type="http://schemas.openxmlformats.org/officeDocument/2006/relationships/hyperlink" Target="http://it.wikipedia.org/wiki/Basilica_minore" TargetMode="External"/><Relationship Id="rId12" Type="http://schemas.openxmlformats.org/officeDocument/2006/relationships/hyperlink" Target="http://it.wikipedia.org/wiki/Roberto_il_Guiscardo" TargetMode="External"/><Relationship Id="rId2" Type="http://schemas.openxmlformats.org/officeDocument/2006/relationships/hyperlink" Target="http://it.wikipedia.org/wiki/Roma" TargetMode="External"/><Relationship Id="rId16" Type="http://schemas.openxmlformats.org/officeDocument/2006/relationships/hyperlink" Target="http://it.wikipedia.org/wiki/535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t.wikipedia.org/wiki/Ordine_Domenicano" TargetMode="External"/><Relationship Id="rId11" Type="http://schemas.openxmlformats.org/officeDocument/2006/relationships/hyperlink" Target="http://it.wikipedia.org/wiki/Normanni" TargetMode="External"/><Relationship Id="rId5" Type="http://schemas.openxmlformats.org/officeDocument/2006/relationships/hyperlink" Target="http://it.wikipedia.org/wiki/Monti_(rione_di_Roma)" TargetMode="External"/><Relationship Id="rId15" Type="http://schemas.openxmlformats.org/officeDocument/2006/relationships/hyperlink" Target="http://it.wikipedia.org/wiki/533" TargetMode="External"/><Relationship Id="rId10" Type="http://schemas.openxmlformats.org/officeDocument/2006/relationships/hyperlink" Target="http://it.wikipedia.org/wiki/1084" TargetMode="External"/><Relationship Id="rId4" Type="http://schemas.openxmlformats.org/officeDocument/2006/relationships/hyperlink" Target="http://it.wikipedia.org/wiki/Esquilino" TargetMode="External"/><Relationship Id="rId9" Type="http://schemas.openxmlformats.org/officeDocument/2006/relationships/hyperlink" Target="http://it.wikipedia.org/wiki/Papa_Pasquale_II" TargetMode="External"/><Relationship Id="rId14" Type="http://schemas.openxmlformats.org/officeDocument/2006/relationships/hyperlink" Target="http://it.wikipedia.org/wiki/Papa_Giovanni_I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org/wiki/Basilica_di_San_Clemente_al_Lateranowww.romasegreta.it" TargetMode="External"/><Relationship Id="rId2" Type="http://schemas.openxmlformats.org/officeDocument/2006/relationships/hyperlink" Target="http://www.Basilicasanclemente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8352928" cy="864096"/>
          </a:xfrm>
        </p:spPr>
        <p:txBody>
          <a:bodyPr/>
          <a:lstStyle/>
          <a:p>
            <a:pPr algn="ctr"/>
            <a:r>
              <a:rPr lang="it-IT" sz="4400" dirty="0" smtClean="0"/>
              <a:t>Basilica San Clemente</a:t>
            </a:r>
            <a:endParaRPr lang="it-IT" sz="4400" dirty="0"/>
          </a:p>
        </p:txBody>
      </p:sp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4800600" y="1772816"/>
            <a:ext cx="4162736" cy="129614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it-IT" sz="2800" dirty="0" smtClean="0"/>
              <a:t>Paulo </a:t>
            </a:r>
            <a:r>
              <a:rPr lang="it-IT" sz="2800" dirty="0" err="1" smtClean="0"/>
              <a:t>Cezar</a:t>
            </a:r>
            <a:r>
              <a:rPr lang="it-IT" sz="2800" dirty="0" smtClean="0"/>
              <a:t> Della Camera</a:t>
            </a:r>
          </a:p>
          <a:p>
            <a:pPr algn="ctr"/>
            <a:r>
              <a:rPr lang="it-IT" sz="2800" dirty="0" smtClean="0"/>
              <a:t>Classe 1i </a:t>
            </a:r>
          </a:p>
          <a:p>
            <a:pPr algn="ctr"/>
            <a:r>
              <a:rPr lang="it-IT" sz="2800" dirty="0" err="1" smtClean="0"/>
              <a:t>6</a:t>
            </a:r>
            <a:r>
              <a:rPr lang="it-IT" sz="2800" dirty="0" smtClean="0"/>
              <a:t> maggio 2014</a:t>
            </a:r>
            <a:endParaRPr lang="it-IT" sz="28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981200"/>
            <a:ext cx="3048000" cy="40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512064"/>
            <a:ext cx="8291264" cy="914400"/>
          </a:xfrm>
        </p:spPr>
        <p:txBody>
          <a:bodyPr/>
          <a:lstStyle/>
          <a:p>
            <a:r>
              <a:rPr lang="it-IT" dirty="0" smtClean="0"/>
              <a:t>Dove si trova: pianta di Roma</a:t>
            </a:r>
            <a:endParaRPr lang="it-IT" dirty="0"/>
          </a:p>
        </p:txBody>
      </p:sp>
      <p:pic>
        <p:nvPicPr>
          <p:cNvPr id="7" name="Immagine 6" descr="Schermata 2014-05-06 a 22.00.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524000"/>
            <a:ext cx="816106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e 14"/>
          <p:cNvSpPr/>
          <p:nvPr/>
        </p:nvSpPr>
        <p:spPr>
          <a:xfrm>
            <a:off x="4191000" y="838200"/>
            <a:ext cx="2286000" cy="8382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Abside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 rot="15999111">
            <a:off x="4304895" y="1933559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chiostro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1" name="Ovale 20"/>
          <p:cNvSpPr/>
          <p:nvPr/>
        </p:nvSpPr>
        <p:spPr>
          <a:xfrm>
            <a:off x="4343400" y="1981200"/>
            <a:ext cx="2160240" cy="86409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Cappella di San Giovanni 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5" name="Ovale 24"/>
          <p:cNvSpPr/>
          <p:nvPr/>
        </p:nvSpPr>
        <p:spPr>
          <a:xfrm>
            <a:off x="5334000" y="5105400"/>
            <a:ext cx="1512168" cy="64864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Chiostro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3" name="Titolo 32"/>
          <p:cNvSpPr>
            <a:spLocks noGrp="1"/>
          </p:cNvSpPr>
          <p:nvPr>
            <p:ph type="title"/>
          </p:nvPr>
        </p:nvSpPr>
        <p:spPr>
          <a:xfrm>
            <a:off x="1691680" y="116632"/>
            <a:ext cx="6692280" cy="69837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Piantina della basilica</a:t>
            </a:r>
            <a:endParaRPr lang="it-IT" dirty="0"/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14400"/>
            <a:ext cx="2400300" cy="5499100"/>
          </a:xfrm>
          <a:prstGeom prst="rect">
            <a:avLst/>
          </a:prstGeom>
        </p:spPr>
      </p:pic>
      <p:sp>
        <p:nvSpPr>
          <p:cNvPr id="36" name="Ovale 35"/>
          <p:cNvSpPr/>
          <p:nvPr/>
        </p:nvSpPr>
        <p:spPr>
          <a:xfrm>
            <a:off x="5715000" y="3581400"/>
            <a:ext cx="2160240" cy="86409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>
                <a:solidFill>
                  <a:schemeClr val="bg1"/>
                </a:solidFill>
              </a:rPr>
              <a:t>Schola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Cantorum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4" name="Connettore 2 13"/>
          <p:cNvCxnSpPr/>
          <p:nvPr/>
        </p:nvCxnSpPr>
        <p:spPr>
          <a:xfrm rot="10800000">
            <a:off x="762000" y="3200400"/>
            <a:ext cx="3352800" cy="685800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/>
          <p:cNvCxnSpPr/>
          <p:nvPr/>
        </p:nvCxnSpPr>
        <p:spPr>
          <a:xfrm rot="10800000">
            <a:off x="2209800" y="2743200"/>
            <a:ext cx="1981200" cy="1143000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/>
          <p:nvPr/>
        </p:nvCxnSpPr>
        <p:spPr>
          <a:xfrm rot="10800000">
            <a:off x="1600200" y="3124200"/>
            <a:ext cx="2590800" cy="762000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e 44"/>
          <p:cNvSpPr/>
          <p:nvPr/>
        </p:nvSpPr>
        <p:spPr>
          <a:xfrm>
            <a:off x="3810000" y="3886200"/>
            <a:ext cx="1512168" cy="64864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Navate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0" name="Connettore 2 9"/>
          <p:cNvCxnSpPr/>
          <p:nvPr/>
        </p:nvCxnSpPr>
        <p:spPr>
          <a:xfrm rot="10800000" flipV="1">
            <a:off x="1752600" y="1219200"/>
            <a:ext cx="2209800" cy="152400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/>
          <p:cNvCxnSpPr/>
          <p:nvPr/>
        </p:nvCxnSpPr>
        <p:spPr>
          <a:xfrm rot="10800000">
            <a:off x="2514600" y="1752600"/>
            <a:ext cx="1752600" cy="689992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rot="10800000">
            <a:off x="1752600" y="2971800"/>
            <a:ext cx="3760440" cy="821432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 rot="10800000">
            <a:off x="1828800" y="5181600"/>
            <a:ext cx="3352800" cy="165720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2627784" y="0"/>
            <a:ext cx="2865512" cy="69269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La storia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304800" y="1295400"/>
            <a:ext cx="8305800" cy="4492625"/>
          </a:xfrm>
        </p:spPr>
        <p:txBody>
          <a:bodyPr>
            <a:normAutofit/>
          </a:bodyPr>
          <a:lstStyle/>
          <a:p>
            <a:r>
              <a:rPr lang="it-IT" sz="2000" dirty="0" smtClean="0"/>
              <a:t>La </a:t>
            </a:r>
            <a:r>
              <a:rPr lang="it-IT" sz="2000" b="1" dirty="0" smtClean="0"/>
              <a:t>basilica di San Clemente</a:t>
            </a:r>
            <a:r>
              <a:rPr lang="it-IT" sz="2000" dirty="0" smtClean="0"/>
              <a:t> a </a:t>
            </a:r>
            <a:r>
              <a:rPr lang="it-IT" sz="2000" dirty="0" smtClean="0">
                <a:hlinkClick r:id="rId2" tooltip="Roma"/>
              </a:rPr>
              <a:t>Roma</a:t>
            </a:r>
            <a:r>
              <a:rPr lang="it-IT" sz="2000" dirty="0" smtClean="0"/>
              <a:t> è dedicata a </a:t>
            </a:r>
            <a:r>
              <a:rPr lang="it-IT" sz="2000" dirty="0" smtClean="0">
                <a:hlinkClick r:id="rId3" tooltip="Papa Clemente I"/>
              </a:rPr>
              <a:t>papa Clemente I</a:t>
            </a:r>
            <a:r>
              <a:rPr lang="it-IT" sz="2000" dirty="0" smtClean="0"/>
              <a:t> e sorge nella valle tra l'</a:t>
            </a:r>
            <a:r>
              <a:rPr lang="it-IT" sz="2000" dirty="0" smtClean="0">
                <a:hlinkClick r:id="rId4" tooltip="Esquilino"/>
              </a:rPr>
              <a:t>Esquilino</a:t>
            </a:r>
            <a:r>
              <a:rPr lang="it-IT" sz="2000" dirty="0" smtClean="0"/>
              <a:t> e il Celio nel rione </a:t>
            </a:r>
            <a:r>
              <a:rPr lang="it-IT" sz="2000" dirty="0" smtClean="0">
                <a:hlinkClick r:id="rId5" tooltip="Monti (rione di Roma)"/>
              </a:rPr>
              <a:t>Monti</a:t>
            </a:r>
            <a:r>
              <a:rPr lang="it-IT" sz="2000" dirty="0" smtClean="0"/>
              <a:t>. </a:t>
            </a:r>
          </a:p>
          <a:p>
            <a:r>
              <a:rPr lang="it-IT" sz="2000" dirty="0" smtClean="0"/>
              <a:t>Attualmente è retta dalla Provincia irlandese dei </a:t>
            </a:r>
            <a:r>
              <a:rPr lang="it-IT" sz="2000" dirty="0" smtClean="0">
                <a:hlinkClick r:id="rId6" tooltip="Ordine Domenicano"/>
              </a:rPr>
              <a:t>domenicani</a:t>
            </a:r>
            <a:r>
              <a:rPr lang="it-IT" sz="2000" dirty="0" smtClean="0"/>
              <a:t>. Ha la dignità di </a:t>
            </a:r>
            <a:r>
              <a:rPr lang="it-IT" sz="2000" dirty="0" smtClean="0">
                <a:hlinkClick r:id="rId7" tooltip="Basilica minore"/>
              </a:rPr>
              <a:t>Basilica minore</a:t>
            </a:r>
            <a:r>
              <a:rPr lang="it-IT" sz="2000" dirty="0" smtClean="0"/>
              <a:t>.</a:t>
            </a:r>
            <a:r>
              <a:rPr lang="it-IT" sz="2000" baseline="30000" dirty="0" smtClean="0">
                <a:hlinkClick r:id="rId8"/>
              </a:rPr>
              <a:t>[1]</a:t>
            </a:r>
            <a:endParaRPr lang="it-IT" sz="2000" dirty="0" smtClean="0"/>
          </a:p>
          <a:p>
            <a:r>
              <a:rPr lang="it-IT" sz="2000" dirty="0" smtClean="0"/>
              <a:t>Sebbene sia stata costruita nei primi anni del XII secolo da </a:t>
            </a:r>
            <a:r>
              <a:rPr lang="it-IT" sz="2000" dirty="0" smtClean="0">
                <a:hlinkClick r:id="rId9" tooltip="Papa Pasquale II"/>
              </a:rPr>
              <a:t>papa Pasquale II</a:t>
            </a:r>
            <a:r>
              <a:rPr lang="it-IT" sz="2000" dirty="0" smtClean="0"/>
              <a:t>, dopo la distruzione di questa parte della città nel </a:t>
            </a:r>
            <a:r>
              <a:rPr lang="it-IT" sz="2000" dirty="0" smtClean="0">
                <a:hlinkClick r:id="rId10" tooltip="1084"/>
              </a:rPr>
              <a:t>1084</a:t>
            </a:r>
            <a:r>
              <a:rPr lang="it-IT" sz="2000" dirty="0" smtClean="0"/>
              <a:t> da parte dei </a:t>
            </a:r>
            <a:r>
              <a:rPr lang="it-IT" sz="2000" dirty="0" smtClean="0">
                <a:hlinkClick r:id="rId11" tooltip="Normanni"/>
              </a:rPr>
              <a:t>Normanni</a:t>
            </a:r>
            <a:r>
              <a:rPr lang="it-IT" sz="2000" dirty="0" smtClean="0"/>
              <a:t> di </a:t>
            </a:r>
            <a:r>
              <a:rPr lang="it-IT" sz="2000" dirty="0" smtClean="0">
                <a:hlinkClick r:id="rId12" tooltip="Roberto il Guiscardo"/>
              </a:rPr>
              <a:t>Roberto il Guiscardo</a:t>
            </a:r>
            <a:r>
              <a:rPr lang="it-IT" sz="2000" dirty="0" smtClean="0"/>
              <a:t>, è il modello perfetto delle antiche </a:t>
            </a:r>
            <a:r>
              <a:rPr lang="it-IT" sz="2000" dirty="0" smtClean="0">
                <a:hlinkClick r:id="rId13" tooltip="Basilica"/>
              </a:rPr>
              <a:t>basiliche</a:t>
            </a:r>
            <a:r>
              <a:rPr lang="it-IT" sz="2000" dirty="0" smtClean="0"/>
              <a:t> di Roma. </a:t>
            </a:r>
          </a:p>
          <a:p>
            <a:r>
              <a:rPr lang="it-IT" sz="2000" dirty="0" smtClean="0"/>
              <a:t>Pasquale </a:t>
            </a:r>
            <a:r>
              <a:rPr lang="it-IT" sz="2000" dirty="0" err="1" smtClean="0"/>
              <a:t>II</a:t>
            </a:r>
            <a:r>
              <a:rPr lang="it-IT" sz="2000" dirty="0" smtClean="0"/>
              <a:t> seguì, su scala minore, le linee di una chiesa più antica, ed utilizzò, adattandoli, anche vari suoi materiali. </a:t>
            </a:r>
          </a:p>
          <a:p>
            <a:r>
              <a:rPr lang="it-IT" sz="2000" dirty="0" smtClean="0"/>
              <a:t>Alcuni plutei marmorei dell'attuale coro (</a:t>
            </a:r>
            <a:r>
              <a:rPr lang="it-IT" sz="2000" i="1" dirty="0" err="1" smtClean="0"/>
              <a:t>schola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cantorum</a:t>
            </a:r>
            <a:r>
              <a:rPr lang="it-IT" sz="2000" dirty="0" smtClean="0"/>
              <a:t>) risalgono a </a:t>
            </a:r>
            <a:r>
              <a:rPr lang="it-IT" sz="2000" dirty="0" smtClean="0">
                <a:hlinkClick r:id="rId14" tooltip="Papa Giovanni II"/>
              </a:rPr>
              <a:t>papa Giovanni II</a:t>
            </a:r>
            <a:r>
              <a:rPr lang="it-IT" sz="2000" dirty="0" smtClean="0"/>
              <a:t> (</a:t>
            </a:r>
            <a:r>
              <a:rPr lang="it-IT" sz="2000" dirty="0" smtClean="0">
                <a:hlinkClick r:id="rId15" tooltip="533"/>
              </a:rPr>
              <a:t>533</a:t>
            </a:r>
            <a:r>
              <a:rPr lang="it-IT" sz="2000" dirty="0" smtClean="0"/>
              <a:t>-</a:t>
            </a:r>
            <a:r>
              <a:rPr lang="it-IT" sz="2000" dirty="0" smtClean="0">
                <a:hlinkClick r:id="rId16" tooltip="535"/>
              </a:rPr>
              <a:t>535</a:t>
            </a:r>
            <a:r>
              <a:rPr lang="it-IT" sz="2000" dirty="0" smtClean="0"/>
              <a:t>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59632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467544" y="116632"/>
            <a:ext cx="6419056" cy="7920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Immagini della Basilica</a:t>
            </a:r>
            <a:br>
              <a:rPr kumimoji="0" lang="it-IT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it-IT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Immagine 12" descr="san clemente santi cosma e damiano 0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14400"/>
            <a:ext cx="7696200" cy="513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67544" y="116632"/>
            <a:ext cx="6419056" cy="7920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Immagini della Basilica</a:t>
            </a:r>
            <a:br>
              <a:rPr kumimoji="0" lang="it-IT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it-IT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magine 5" descr="10_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143000"/>
            <a:ext cx="7120699" cy="475969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67544" y="116632"/>
            <a:ext cx="6419056" cy="7920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Immagini della Basilica</a:t>
            </a:r>
            <a:br>
              <a:rPr kumimoji="0" lang="it-IT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it-IT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Immagin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523999"/>
            <a:ext cx="6553200" cy="444081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3679304" y="0"/>
            <a:ext cx="1785392" cy="914400"/>
          </a:xfrm>
        </p:spPr>
        <p:txBody>
          <a:bodyPr/>
          <a:lstStyle/>
          <a:p>
            <a:r>
              <a:rPr lang="it-IT" dirty="0" smtClean="0"/>
              <a:t>Fonti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838200" y="1447800"/>
            <a:ext cx="7162800" cy="2736874"/>
          </a:xfrm>
        </p:spPr>
        <p:txBody>
          <a:bodyPr>
            <a:normAutofit/>
          </a:bodyPr>
          <a:lstStyle/>
          <a:p>
            <a:r>
              <a:rPr lang="it-IT" i="1" dirty="0" smtClean="0">
                <a:hlinkClick r:id="rId2"/>
              </a:rPr>
              <a:t>www.Basilicasanclemente.com</a:t>
            </a:r>
            <a:endParaRPr lang="it-IT" dirty="0" smtClean="0"/>
          </a:p>
          <a:p>
            <a:r>
              <a:rPr lang="it-IT" i="1" dirty="0" smtClean="0">
                <a:hlinkClick r:id="rId3"/>
              </a:rPr>
              <a:t>www</a:t>
            </a:r>
            <a:r>
              <a:rPr lang="it-IT" i="1" dirty="0">
                <a:hlinkClick r:id="rId3"/>
              </a:rPr>
              <a:t>.</a:t>
            </a:r>
            <a:r>
              <a:rPr lang="it-IT" i="1" dirty="0" smtClean="0">
                <a:hlinkClick r:id="rId3"/>
              </a:rPr>
              <a:t>wikipedia.org/wiki/Basilica_di_San_Clemente_al_Lateranowww.romasegreta.it</a:t>
            </a:r>
            <a:endParaRPr lang="it-IT" dirty="0" smtClean="0"/>
          </a:p>
          <a:p>
            <a:pPr algn="r"/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1757</TotalTime>
  <Words>177</Words>
  <Application>Microsoft Office PowerPoint</Application>
  <PresentationFormat>Presentazione su schermo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Basilica San Clemente</vt:lpstr>
      <vt:lpstr>Dove si trova: pianta di Roma</vt:lpstr>
      <vt:lpstr>Piantina della basilica</vt:lpstr>
      <vt:lpstr>La storia</vt:lpstr>
      <vt:lpstr>Presentazione standard di PowerPoint</vt:lpstr>
      <vt:lpstr>Presentazione standard di PowerPoint</vt:lpstr>
      <vt:lpstr>Presentazione standard di PowerPoint</vt:lpstr>
      <vt:lpstr>Fonti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 LORENZO FUORI LE MURA</dc:title>
  <dc:creator>Utente</dc:creator>
  <cp:lastModifiedBy>Lenovo</cp:lastModifiedBy>
  <cp:revision>20</cp:revision>
  <dcterms:created xsi:type="dcterms:W3CDTF">2014-05-06T19:46:42Z</dcterms:created>
  <dcterms:modified xsi:type="dcterms:W3CDTF">2014-05-06T20:42:59Z</dcterms:modified>
</cp:coreProperties>
</file>